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32918400" cy="438912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051"/>
    <a:srgbClr val="008F00"/>
    <a:srgbClr val="4077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9444"/>
    <p:restoredTop sz="94925"/>
  </p:normalViewPr>
  <p:slideViewPr>
    <p:cSldViewPr snapToGrid="0" snapToObjects="1">
      <p:cViewPr>
        <p:scale>
          <a:sx n="28" d="100"/>
          <a:sy n="28" d="100"/>
        </p:scale>
        <p:origin x="744" y="3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4.tiff>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smtClean="0"/>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6948EB4-D4DE-8945-93BA-788B612EE66F}" type="datetimeFigureOut">
              <a:rPr lang="en-US" smtClean="0"/>
              <a:t>5/5/17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966F84-110C-184F-A5B3-24BD0F17D07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6948EB4-D4DE-8945-93BA-788B612EE66F}" type="datetimeFigureOut">
              <a:rPr lang="en-US" smtClean="0"/>
              <a:t>5/5/17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966F84-110C-184F-A5B3-24BD0F17D07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6948EB4-D4DE-8945-93BA-788B612EE66F}" type="datetimeFigureOut">
              <a:rPr lang="en-US" smtClean="0"/>
              <a:t>5/5/17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966F84-110C-184F-A5B3-24BD0F17D07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6948EB4-D4DE-8945-93BA-788B612EE66F}" type="datetimeFigureOut">
              <a:rPr lang="en-US" smtClean="0"/>
              <a:t>5/5/17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966F84-110C-184F-A5B3-24BD0F17D07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smtClean="0"/>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6948EB4-D4DE-8945-93BA-788B612EE66F}" type="datetimeFigureOut">
              <a:rPr lang="en-US" smtClean="0"/>
              <a:t>5/5/17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966F84-110C-184F-A5B3-24BD0F17D07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6948EB4-D4DE-8945-93BA-788B612EE66F}" type="datetimeFigureOut">
              <a:rPr lang="en-US" smtClean="0"/>
              <a:t>5/5/17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966F84-110C-184F-A5B3-24BD0F17D07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smtClean="0"/>
              <a:t>Click to 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smtClean="0"/>
              <a:t>Click to 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6948EB4-D4DE-8945-93BA-788B612EE66F}" type="datetimeFigureOut">
              <a:rPr lang="en-US" smtClean="0"/>
              <a:t>5/5/17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966F84-110C-184F-A5B3-24BD0F17D07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6948EB4-D4DE-8945-93BA-788B612EE66F}" type="datetimeFigureOut">
              <a:rPr lang="en-US" smtClean="0"/>
              <a:t>5/5/17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966F84-110C-184F-A5B3-24BD0F17D07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948EB4-D4DE-8945-93BA-788B612EE66F}" type="datetimeFigureOut">
              <a:rPr lang="en-US" smtClean="0"/>
              <a:t>5/5/17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966F84-110C-184F-A5B3-24BD0F17D07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smtClean="0"/>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6948EB4-D4DE-8945-93BA-788B612EE66F}" type="datetimeFigureOut">
              <a:rPr lang="en-US" smtClean="0"/>
              <a:t>5/5/17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966F84-110C-184F-A5B3-24BD0F17D07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6948EB4-D4DE-8945-93BA-788B612EE66F}" type="datetimeFigureOut">
              <a:rPr lang="en-US" smtClean="0"/>
              <a:t>5/5/17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966F84-110C-184F-A5B3-24BD0F17D07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F6948EB4-D4DE-8945-93BA-788B612EE66F}" type="datetimeFigureOut">
              <a:rPr lang="en-US" smtClean="0"/>
              <a:t>5/5/17</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44966F84-110C-184F-A5B3-24BD0F17D070}" type="slidenum">
              <a:rPr lang="en-US" smtClean="0"/>
              <a:t>‹#›</a:t>
            </a:fld>
            <a:endParaRPr lang="en-US"/>
          </a:p>
        </p:txBody>
      </p:sp>
    </p:spTree>
    <p:extLst>
      <p:ext uri="{BB962C8B-B14F-4D97-AF65-F5344CB8AC3E}">
        <p14:creationId xmlns:p14="http://schemas.microsoft.com/office/powerpoint/2010/main" val="10991577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firms.modaps.eosdis.nasa.gov/download/" TargetMode="External"/><Relationship Id="rId4" Type="http://schemas.openxmlformats.org/officeDocument/2006/relationships/hyperlink" Target="http://viirsfire.geog.umd.edu/pages/FAQ.php" TargetMode="External"/><Relationship Id="rId5" Type="http://schemas.openxmlformats.org/officeDocument/2006/relationships/image" Target="../media/image2.emf"/><Relationship Id="rId6" Type="http://schemas.openxmlformats.org/officeDocument/2006/relationships/image" Target="../media/image3.emf"/><Relationship Id="rId7" Type="http://schemas.openxmlformats.org/officeDocument/2006/relationships/image" Target="../media/image4.tiff"/><Relationship Id="rId8" Type="http://schemas.openxmlformats.org/officeDocument/2006/relationships/image" Target="../media/image5.png"/><Relationship Id="rId9" Type="http://schemas.openxmlformats.org/officeDocument/2006/relationships/image" Target="../media/image6.emf"/><Relationship Id="rId1" Type="http://schemas.openxmlformats.org/officeDocument/2006/relationships/slideLayout" Target="../slideLayouts/slideLayout1.xml"/><Relationship Id="rId2"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ounded Rectangle 67"/>
          <p:cNvSpPr/>
          <p:nvPr/>
        </p:nvSpPr>
        <p:spPr>
          <a:xfrm>
            <a:off x="17042129" y="25019458"/>
            <a:ext cx="15547976" cy="1118544"/>
          </a:xfrm>
          <a:prstGeom prst="roundRect">
            <a:avLst/>
          </a:prstGeom>
          <a:solidFill>
            <a:srgbClr val="009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9051"/>
              </a:solidFill>
            </a:endParaRPr>
          </a:p>
        </p:txBody>
      </p:sp>
      <p:sp>
        <p:nvSpPr>
          <p:cNvPr id="51" name="Rounded Rectangle 50"/>
          <p:cNvSpPr/>
          <p:nvPr/>
        </p:nvSpPr>
        <p:spPr>
          <a:xfrm>
            <a:off x="17776823" y="5081278"/>
            <a:ext cx="14796241" cy="1015663"/>
          </a:xfrm>
          <a:prstGeom prst="roundRect">
            <a:avLst/>
          </a:prstGeom>
          <a:solidFill>
            <a:srgbClr val="009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9051"/>
              </a:solidFill>
            </a:endParaRPr>
          </a:p>
        </p:txBody>
      </p:sp>
      <p:sp>
        <p:nvSpPr>
          <p:cNvPr id="5" name="Rectangle 4"/>
          <p:cNvSpPr/>
          <p:nvPr/>
        </p:nvSpPr>
        <p:spPr>
          <a:xfrm>
            <a:off x="0" y="0"/>
            <a:ext cx="32918400" cy="4572000"/>
          </a:xfrm>
          <a:prstGeom prst="rect">
            <a:avLst/>
          </a:prstGeom>
          <a:solidFill>
            <a:srgbClr val="009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ctrTitle"/>
          </p:nvPr>
        </p:nvSpPr>
        <p:spPr>
          <a:xfrm>
            <a:off x="568324" y="0"/>
            <a:ext cx="30807025" cy="3714750"/>
          </a:xfrm>
        </p:spPr>
        <p:txBody>
          <a:bodyPr>
            <a:noAutofit/>
          </a:bodyPr>
          <a:lstStyle/>
          <a:p>
            <a:pPr algn="l"/>
            <a:r>
              <a:rPr lang="en-US" sz="11000" b="1" dirty="0" smtClean="0">
                <a:solidFill>
                  <a:schemeClr val="bg1"/>
                </a:solidFill>
              </a:rPr>
              <a:t>Insights on the relationship between </a:t>
            </a:r>
            <a:r>
              <a:rPr lang="en-US" sz="11000" b="1" dirty="0" smtClean="0">
                <a:solidFill>
                  <a:schemeClr val="bg1"/>
                </a:solidFill>
              </a:rPr>
              <a:t>MODIS </a:t>
            </a:r>
            <a:r>
              <a:rPr lang="en-US" sz="11000" b="1" dirty="0" smtClean="0">
                <a:solidFill>
                  <a:schemeClr val="bg1"/>
                </a:solidFill>
              </a:rPr>
              <a:t>hotspot detections and fires that trigger NWS smoke forecasts</a:t>
            </a:r>
            <a:endParaRPr lang="en-US" sz="11000" b="1" dirty="0">
              <a:solidFill>
                <a:schemeClr val="bg1"/>
              </a:solidFill>
            </a:endParaRPr>
          </a:p>
        </p:txBody>
      </p:sp>
      <p:sp>
        <p:nvSpPr>
          <p:cNvPr id="3" name="Subtitle 2"/>
          <p:cNvSpPr>
            <a:spLocks noGrp="1"/>
          </p:cNvSpPr>
          <p:nvPr>
            <p:ph type="subTitle" idx="1"/>
          </p:nvPr>
        </p:nvSpPr>
        <p:spPr>
          <a:xfrm>
            <a:off x="2483462" y="5081278"/>
            <a:ext cx="11700003" cy="1249362"/>
          </a:xfrm>
        </p:spPr>
        <p:txBody>
          <a:bodyPr>
            <a:normAutofit/>
          </a:bodyPr>
          <a:lstStyle/>
          <a:p>
            <a:pPr algn="l">
              <a:lnSpc>
                <a:spcPct val="100000"/>
              </a:lnSpc>
            </a:pPr>
            <a:r>
              <a:rPr lang="en-US" sz="6000" b="1" dirty="0" smtClean="0">
                <a:solidFill>
                  <a:srgbClr val="009051"/>
                </a:solidFill>
              </a:rPr>
              <a:t>Steven </a:t>
            </a:r>
            <a:r>
              <a:rPr lang="en-US" sz="6000" b="1" dirty="0" err="1" smtClean="0">
                <a:solidFill>
                  <a:srgbClr val="009051"/>
                </a:solidFill>
              </a:rPr>
              <a:t>Brey</a:t>
            </a:r>
            <a:r>
              <a:rPr lang="en-US" sz="6000" b="1" dirty="0" smtClean="0">
                <a:solidFill>
                  <a:srgbClr val="009051"/>
                </a:solidFill>
              </a:rPr>
              <a:t> </a:t>
            </a:r>
            <a:r>
              <a:rPr lang="en-US" sz="6000" b="1" dirty="0" smtClean="0"/>
              <a:t>| </a:t>
            </a:r>
            <a:r>
              <a:rPr lang="en-US" sz="6000" b="1" dirty="0" err="1" smtClean="0"/>
              <a:t>sjbrey@colostate.edu</a:t>
            </a:r>
            <a:endParaRPr lang="en-US" sz="6000" b="1" dirty="0" smtClean="0"/>
          </a:p>
        </p:txBody>
      </p:sp>
      <p:sp>
        <p:nvSpPr>
          <p:cNvPr id="7" name="Triangle 6"/>
          <p:cNvSpPr/>
          <p:nvPr/>
        </p:nvSpPr>
        <p:spPr>
          <a:xfrm flipV="1">
            <a:off x="682622" y="4549714"/>
            <a:ext cx="1089027" cy="646621"/>
          </a:xfrm>
          <a:prstGeom prst="triangle">
            <a:avLst/>
          </a:prstGeom>
          <a:solidFill>
            <a:srgbClr val="009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55209" t="23844" r="18923" b="31943"/>
          <a:stretch/>
        </p:blipFill>
        <p:spPr>
          <a:xfrm>
            <a:off x="315305" y="5253895"/>
            <a:ext cx="2024720" cy="2595447"/>
          </a:xfrm>
          <a:prstGeom prst="rect">
            <a:avLst/>
          </a:prstGeom>
        </p:spPr>
      </p:pic>
      <p:sp>
        <p:nvSpPr>
          <p:cNvPr id="9" name="Rounded Rectangle 8"/>
          <p:cNvSpPr/>
          <p:nvPr/>
        </p:nvSpPr>
        <p:spPr>
          <a:xfrm>
            <a:off x="682622" y="8341072"/>
            <a:ext cx="14919326" cy="1118544"/>
          </a:xfrm>
          <a:prstGeom prst="roundRect">
            <a:avLst/>
          </a:prstGeom>
          <a:solidFill>
            <a:srgbClr val="009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9051"/>
              </a:solidFill>
            </a:endParaRPr>
          </a:p>
        </p:txBody>
      </p:sp>
      <p:sp>
        <p:nvSpPr>
          <p:cNvPr id="16" name="Oval 15"/>
          <p:cNvSpPr>
            <a:spLocks/>
          </p:cNvSpPr>
          <p:nvPr/>
        </p:nvSpPr>
        <p:spPr>
          <a:xfrm flipH="1">
            <a:off x="42542" y="7932188"/>
            <a:ext cx="1843406" cy="1847088"/>
          </a:xfrm>
          <a:prstGeom prst="ellipse">
            <a:avLst/>
          </a:prstGeom>
          <a:solidFill>
            <a:srgbClr val="009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17" name="TextBox 16"/>
          <p:cNvSpPr txBox="1"/>
          <p:nvPr/>
        </p:nvSpPr>
        <p:spPr>
          <a:xfrm>
            <a:off x="1644291" y="8398632"/>
            <a:ext cx="13957657" cy="923330"/>
          </a:xfrm>
          <a:prstGeom prst="rect">
            <a:avLst/>
          </a:prstGeom>
          <a:noFill/>
        </p:spPr>
        <p:txBody>
          <a:bodyPr wrap="square" rtlCol="0">
            <a:spAutoFit/>
          </a:bodyPr>
          <a:lstStyle/>
          <a:p>
            <a:r>
              <a:rPr lang="en-US" sz="5400" b="1" dirty="0" smtClean="0">
                <a:solidFill>
                  <a:schemeClr val="bg1"/>
                </a:solidFill>
              </a:rPr>
              <a:t>Introduction to HMS fires and MODIS detections </a:t>
            </a:r>
            <a:endParaRPr lang="en-US" sz="5400" b="1" dirty="0">
              <a:solidFill>
                <a:schemeClr val="bg1"/>
              </a:solidFill>
            </a:endParaRPr>
          </a:p>
        </p:txBody>
      </p:sp>
      <p:sp>
        <p:nvSpPr>
          <p:cNvPr id="18" name="TextBox 17"/>
          <p:cNvSpPr txBox="1"/>
          <p:nvPr/>
        </p:nvSpPr>
        <p:spPr>
          <a:xfrm>
            <a:off x="315305" y="9676547"/>
            <a:ext cx="15329957" cy="6524863"/>
          </a:xfrm>
          <a:prstGeom prst="rect">
            <a:avLst/>
          </a:prstGeom>
          <a:noFill/>
        </p:spPr>
        <p:txBody>
          <a:bodyPr wrap="square" rtlCol="0">
            <a:spAutoFit/>
          </a:bodyPr>
          <a:lstStyle/>
          <a:p>
            <a:r>
              <a:rPr lang="en-US" sz="3800" dirty="0" smtClean="0"/>
              <a:t>The National Environmental Satellite, Data, and Information Service  (NESDIS) Hazard Mapping System (HMS) shows the locations of fires that satellite analysist have confirmed produce smoke. These HMS fires are usually detected using visible satellite imagery and are the fires used to initialized the National Weather Service (NWS) smoke forecasts. Each fire is assigned a time stamp, location, and duration of observed smoke production. </a:t>
            </a:r>
            <a:r>
              <a:rPr lang="en-US" sz="3800" i="1" dirty="0" err="1" smtClean="0"/>
              <a:t>Brey</a:t>
            </a:r>
            <a:r>
              <a:rPr lang="en-US" sz="3800" i="1" dirty="0" smtClean="0"/>
              <a:t> et. </a:t>
            </a:r>
            <a:r>
              <a:rPr lang="en-US" sz="3800" i="1" dirty="0"/>
              <a:t>a</a:t>
            </a:r>
            <a:r>
              <a:rPr lang="en-US" sz="3800" i="1" dirty="0" smtClean="0"/>
              <a:t>l. </a:t>
            </a:r>
            <a:r>
              <a:rPr lang="en-US" sz="3800" dirty="0" smtClean="0"/>
              <a:t>[2017] showed that the total duration of observed smoke hours for all HMS fires is proportional to total carbon emissions. This work compares HMS fires to the MODIS 1km pixels Active Fire Product (hereafter simply “MODIS”). This </a:t>
            </a:r>
            <a:r>
              <a:rPr lang="en-US" sz="3800" dirty="0"/>
              <a:t>work </a:t>
            </a:r>
            <a:r>
              <a:rPr lang="en-US" sz="3800" dirty="0" smtClean="0"/>
              <a:t>explores relationships between MODIS and HMS fires on a regional basis. </a:t>
            </a:r>
            <a:endParaRPr lang="en-US" sz="5400" dirty="0" smtClean="0"/>
          </a:p>
        </p:txBody>
      </p:sp>
      <p:sp>
        <p:nvSpPr>
          <p:cNvPr id="19" name="Rectangle 18"/>
          <p:cNvSpPr/>
          <p:nvPr/>
        </p:nvSpPr>
        <p:spPr>
          <a:xfrm>
            <a:off x="0" y="42785714"/>
            <a:ext cx="32918400" cy="1105485"/>
          </a:xfrm>
          <a:prstGeom prst="rect">
            <a:avLst/>
          </a:prstGeom>
          <a:solidFill>
            <a:srgbClr val="009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FF"/>
                </a:solidFill>
              </a:rPr>
              <a:t>http://</a:t>
            </a:r>
            <a:r>
              <a:rPr lang="en-US" dirty="0" err="1">
                <a:solidFill>
                  <a:srgbClr val="FFFFFF"/>
                </a:solidFill>
              </a:rPr>
              <a:t>atmos.colostate.edu</a:t>
            </a:r>
            <a:r>
              <a:rPr lang="en-US" dirty="0">
                <a:solidFill>
                  <a:srgbClr val="FFFFFF"/>
                </a:solidFill>
              </a:rPr>
              <a:t>/~</a:t>
            </a:r>
            <a:r>
              <a:rPr lang="en-US" dirty="0" err="1">
                <a:solidFill>
                  <a:srgbClr val="FFFFFF"/>
                </a:solidFill>
              </a:rPr>
              <a:t>sjbrey</a:t>
            </a:r>
            <a:r>
              <a:rPr lang="en-US" dirty="0">
                <a:solidFill>
                  <a:srgbClr val="FFFFFF"/>
                </a:solidFill>
              </a:rPr>
              <a:t>/</a:t>
            </a:r>
            <a:endParaRPr lang="en-US" dirty="0">
              <a:solidFill>
                <a:srgbClr val="FFFFFF"/>
              </a:solidFill>
            </a:endParaRPr>
          </a:p>
        </p:txBody>
      </p:sp>
      <p:sp>
        <p:nvSpPr>
          <p:cNvPr id="24" name="TextBox 23"/>
          <p:cNvSpPr txBox="1"/>
          <p:nvPr/>
        </p:nvSpPr>
        <p:spPr>
          <a:xfrm>
            <a:off x="33377554" y="42914668"/>
            <a:ext cx="14877827" cy="2246769"/>
          </a:xfrm>
          <a:prstGeom prst="rect">
            <a:avLst/>
          </a:prstGeom>
          <a:noFill/>
          <a:ln>
            <a:noFill/>
            <a:prstDash val="sysDash"/>
          </a:ln>
        </p:spPr>
        <p:txBody>
          <a:bodyPr wrap="square" rtlCol="0">
            <a:spAutoFit/>
          </a:bodyPr>
          <a:lstStyle/>
          <a:p>
            <a:r>
              <a:rPr lang="en-US" sz="2800" b="1" dirty="0" smtClean="0">
                <a:solidFill>
                  <a:srgbClr val="009051"/>
                </a:solidFill>
              </a:rPr>
              <a:t>Citations:</a:t>
            </a:r>
          </a:p>
          <a:p>
            <a:r>
              <a:rPr lang="en-US" sz="2800" b="1" dirty="0" smtClean="0">
                <a:hlinkClick r:id="rId3"/>
              </a:rPr>
              <a:t>https://</a:t>
            </a:r>
            <a:r>
              <a:rPr lang="en-US" sz="2800" b="1" dirty="0" smtClean="0">
                <a:hlinkClick r:id="rId3"/>
              </a:rPr>
              <a:t>firms.modaps.eosdis.nasa.gov/download/</a:t>
            </a:r>
            <a:endParaRPr lang="en-US" sz="2800" b="1" dirty="0"/>
          </a:p>
          <a:p>
            <a:r>
              <a:rPr lang="en-US" sz="2800" dirty="0" smtClean="0">
                <a:hlinkClick r:id="rId4"/>
              </a:rPr>
              <a:t>http</a:t>
            </a:r>
            <a:r>
              <a:rPr lang="en-US" sz="2800" dirty="0">
                <a:hlinkClick r:id="rId4"/>
              </a:rPr>
              <a:t>://</a:t>
            </a:r>
            <a:r>
              <a:rPr lang="en-US" sz="2800" dirty="0" smtClean="0">
                <a:hlinkClick r:id="rId4"/>
              </a:rPr>
              <a:t>viirsfire.geog.umd.edu/pages/FAQ.php</a:t>
            </a:r>
            <a:endParaRPr lang="en-US" sz="2800" dirty="0" smtClean="0"/>
          </a:p>
          <a:p>
            <a:endParaRPr lang="en-US" sz="2800" b="1" dirty="0" smtClean="0"/>
          </a:p>
          <a:p>
            <a:r>
              <a:rPr lang="en-US" sz="2800" b="1" dirty="0" err="1" smtClean="0">
                <a:solidFill>
                  <a:srgbClr val="009051"/>
                </a:solidFill>
              </a:rPr>
              <a:t>Murph</a:t>
            </a:r>
            <a:endParaRPr lang="en-US" sz="2800" b="1" dirty="0">
              <a:solidFill>
                <a:srgbClr val="009051"/>
              </a:solidFill>
            </a:endParaRPr>
          </a:p>
        </p:txBody>
      </p:sp>
      <p:sp>
        <p:nvSpPr>
          <p:cNvPr id="25" name="Rounded Rectangle 24"/>
          <p:cNvSpPr/>
          <p:nvPr/>
        </p:nvSpPr>
        <p:spPr>
          <a:xfrm>
            <a:off x="17098239" y="40947338"/>
            <a:ext cx="15474825" cy="1342712"/>
          </a:xfrm>
          <a:prstGeom prst="roundRect">
            <a:avLst/>
          </a:prstGeom>
          <a:noFill/>
          <a:ln>
            <a:solidFill>
              <a:srgbClr val="00905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p:cNvSpPr txBox="1"/>
          <p:nvPr/>
        </p:nvSpPr>
        <p:spPr>
          <a:xfrm>
            <a:off x="18427825" y="5081278"/>
            <a:ext cx="14145240" cy="1015663"/>
          </a:xfrm>
          <a:prstGeom prst="rect">
            <a:avLst/>
          </a:prstGeom>
          <a:noFill/>
        </p:spPr>
        <p:txBody>
          <a:bodyPr wrap="square" rtlCol="0">
            <a:spAutoFit/>
          </a:bodyPr>
          <a:lstStyle/>
          <a:p>
            <a:r>
              <a:rPr lang="en-US" sz="6000" b="1" dirty="0" smtClean="0">
                <a:solidFill>
                  <a:schemeClr val="bg1"/>
                </a:solidFill>
              </a:rPr>
              <a:t>HMS duration is proportional to MODIS FRP</a:t>
            </a:r>
            <a:endParaRPr lang="en-US" sz="6000" b="1" dirty="0">
              <a:solidFill>
                <a:schemeClr val="bg1"/>
              </a:solidFill>
            </a:endParaRP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4421" y="21864639"/>
            <a:ext cx="15271879" cy="15271879"/>
          </a:xfrm>
          <a:prstGeom prst="rect">
            <a:avLst/>
          </a:prstGeom>
        </p:spPr>
      </p:pic>
      <p:sp>
        <p:nvSpPr>
          <p:cNvPr id="30" name="Rounded Rectangle 29"/>
          <p:cNvSpPr/>
          <p:nvPr/>
        </p:nvSpPr>
        <p:spPr>
          <a:xfrm>
            <a:off x="568324" y="20986715"/>
            <a:ext cx="15547976" cy="1118544"/>
          </a:xfrm>
          <a:prstGeom prst="roundRect">
            <a:avLst/>
          </a:prstGeom>
          <a:solidFill>
            <a:srgbClr val="009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9051"/>
              </a:solidFill>
            </a:endParaRPr>
          </a:p>
        </p:txBody>
      </p:sp>
      <p:sp>
        <p:nvSpPr>
          <p:cNvPr id="31" name="Oval 30"/>
          <p:cNvSpPr>
            <a:spLocks/>
          </p:cNvSpPr>
          <p:nvPr/>
        </p:nvSpPr>
        <p:spPr>
          <a:xfrm flipH="1">
            <a:off x="127654" y="20635087"/>
            <a:ext cx="1843406" cy="1847088"/>
          </a:xfrm>
          <a:prstGeom prst="ellipse">
            <a:avLst/>
          </a:prstGeom>
          <a:solidFill>
            <a:srgbClr val="009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2</a:t>
            </a:r>
            <a:endParaRPr lang="en-US" dirty="0"/>
          </a:p>
        </p:txBody>
      </p:sp>
      <p:sp>
        <p:nvSpPr>
          <p:cNvPr id="32" name="TextBox 31"/>
          <p:cNvSpPr txBox="1"/>
          <p:nvPr/>
        </p:nvSpPr>
        <p:spPr>
          <a:xfrm>
            <a:off x="1771649" y="20986715"/>
            <a:ext cx="13830299" cy="1015663"/>
          </a:xfrm>
          <a:prstGeom prst="rect">
            <a:avLst/>
          </a:prstGeom>
          <a:noFill/>
        </p:spPr>
        <p:txBody>
          <a:bodyPr wrap="square" rtlCol="0">
            <a:spAutoFit/>
          </a:bodyPr>
          <a:lstStyle/>
          <a:p>
            <a:r>
              <a:rPr lang="en-US" sz="6000" dirty="0" smtClean="0">
                <a:solidFill>
                  <a:schemeClr val="bg1"/>
                </a:solidFill>
              </a:rPr>
              <a:t>HMS detects many fires MODIS misses</a:t>
            </a:r>
            <a:endParaRPr lang="en-US" sz="6000" dirty="0">
              <a:solidFill>
                <a:schemeClr val="bg1"/>
              </a:solidFill>
            </a:endParaRPr>
          </a:p>
        </p:txBody>
      </p:sp>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7654" y="16052146"/>
            <a:ext cx="7295197" cy="4492386"/>
          </a:xfrm>
          <a:prstGeom prst="rect">
            <a:avLst/>
          </a:prstGeom>
        </p:spPr>
      </p:pic>
      <p:pic>
        <p:nvPicPr>
          <p:cNvPr id="10" name="Picture 9"/>
          <p:cNvPicPr>
            <a:picLocks noChangeAspect="1"/>
          </p:cNvPicPr>
          <p:nvPr/>
        </p:nvPicPr>
        <p:blipFill>
          <a:blip r:embed="rId7"/>
          <a:stretch>
            <a:fillRect/>
          </a:stretch>
        </p:blipFill>
        <p:spPr>
          <a:xfrm>
            <a:off x="10915223" y="5981160"/>
            <a:ext cx="2034418" cy="2036261"/>
          </a:xfrm>
          <a:prstGeom prst="rect">
            <a:avLst/>
          </a:prstGeom>
        </p:spPr>
      </p:pic>
      <p:sp>
        <p:nvSpPr>
          <p:cNvPr id="11" name="TextBox 10"/>
          <p:cNvSpPr txBox="1"/>
          <p:nvPr/>
        </p:nvSpPr>
        <p:spPr>
          <a:xfrm>
            <a:off x="2483462" y="5907375"/>
            <a:ext cx="11582146" cy="1015663"/>
          </a:xfrm>
          <a:prstGeom prst="rect">
            <a:avLst/>
          </a:prstGeom>
          <a:noFill/>
        </p:spPr>
        <p:txBody>
          <a:bodyPr wrap="square" rtlCol="0">
            <a:spAutoFit/>
          </a:bodyPr>
          <a:lstStyle/>
          <a:p>
            <a:r>
              <a:rPr lang="en-US" sz="6000" b="1" dirty="0"/>
              <a:t>Colorado State University </a:t>
            </a:r>
            <a:endParaRPr lang="en-US" sz="6000" b="1" dirty="0"/>
          </a:p>
        </p:txBody>
      </p:sp>
      <p:sp>
        <p:nvSpPr>
          <p:cNvPr id="33" name="TextBox 32"/>
          <p:cNvSpPr txBox="1"/>
          <p:nvPr/>
        </p:nvSpPr>
        <p:spPr>
          <a:xfrm>
            <a:off x="2483462" y="6733472"/>
            <a:ext cx="7315794" cy="1015663"/>
          </a:xfrm>
          <a:prstGeom prst="rect">
            <a:avLst/>
          </a:prstGeom>
          <a:noFill/>
        </p:spPr>
        <p:txBody>
          <a:bodyPr wrap="square" rtlCol="0">
            <a:spAutoFit/>
          </a:bodyPr>
          <a:lstStyle/>
          <a:p>
            <a:r>
              <a:rPr lang="en-US" sz="6000" b="1" dirty="0"/>
              <a:t>Fort </a:t>
            </a:r>
            <a:r>
              <a:rPr lang="en-US" sz="6000" b="1" dirty="0" smtClean="0"/>
              <a:t>Collins, Colorado</a:t>
            </a:r>
            <a:endParaRPr lang="en-US" sz="6000" b="1" dirty="0"/>
          </a:p>
        </p:txBody>
      </p:sp>
      <p:sp>
        <p:nvSpPr>
          <p:cNvPr id="34" name="Rounded Rectangle 33"/>
          <p:cNvSpPr/>
          <p:nvPr/>
        </p:nvSpPr>
        <p:spPr>
          <a:xfrm>
            <a:off x="7422851" y="15832038"/>
            <a:ext cx="8179097" cy="4929507"/>
          </a:xfrm>
          <a:prstGeom prst="roundRect">
            <a:avLst/>
          </a:prstGeom>
          <a:noFill/>
          <a:ln w="6350">
            <a:solidFill>
              <a:srgbClr val="00905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riangle 34"/>
          <p:cNvSpPr/>
          <p:nvPr/>
        </p:nvSpPr>
        <p:spPr>
          <a:xfrm rot="5400000" flipV="1">
            <a:off x="7038759" y="18246409"/>
            <a:ext cx="544514" cy="253124"/>
          </a:xfrm>
          <a:prstGeom prst="triangle">
            <a:avLst/>
          </a:prstGeom>
          <a:solidFill>
            <a:schemeClr val="bg1"/>
          </a:solidFill>
          <a:ln>
            <a:solidFill>
              <a:srgbClr val="00905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7437578" y="16280090"/>
            <a:ext cx="8207684" cy="4185761"/>
          </a:xfrm>
          <a:prstGeom prst="rect">
            <a:avLst/>
          </a:prstGeom>
          <a:noFill/>
        </p:spPr>
        <p:txBody>
          <a:bodyPr wrap="square" rtlCol="0">
            <a:spAutoFit/>
          </a:bodyPr>
          <a:lstStyle/>
          <a:p>
            <a:r>
              <a:rPr lang="en-US" sz="3800" dirty="0" smtClean="0"/>
              <a:t>This map shows the regions used in this analysis. These regions closely resemble EPA regional office management areas with slight adjustments made for topographic and fire regimes. The colors used in this map are used throughout figures in this poster.  </a:t>
            </a:r>
            <a:endParaRPr lang="en-US" sz="3800" dirty="0"/>
          </a:p>
        </p:txBody>
      </p:sp>
      <p:sp>
        <p:nvSpPr>
          <p:cNvPr id="38" name="Rounded Rectangle 37"/>
          <p:cNvSpPr/>
          <p:nvPr/>
        </p:nvSpPr>
        <p:spPr>
          <a:xfrm>
            <a:off x="277319" y="36974952"/>
            <a:ext cx="15800995" cy="4929507"/>
          </a:xfrm>
          <a:prstGeom prst="roundRect">
            <a:avLst/>
          </a:prstGeom>
          <a:noFill/>
          <a:ln w="6350">
            <a:solidFill>
              <a:srgbClr val="00905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Box 40"/>
          <p:cNvSpPr txBox="1"/>
          <p:nvPr/>
        </p:nvSpPr>
        <p:spPr>
          <a:xfrm>
            <a:off x="7858102" y="36142066"/>
            <a:ext cx="1530034" cy="677108"/>
          </a:xfrm>
          <a:prstGeom prst="rect">
            <a:avLst/>
          </a:prstGeom>
          <a:noFill/>
        </p:spPr>
        <p:txBody>
          <a:bodyPr wrap="none" rtlCol="0">
            <a:spAutoFit/>
          </a:bodyPr>
          <a:lstStyle/>
          <a:p>
            <a:r>
              <a:rPr lang="en-US" sz="3800" dirty="0" smtClean="0"/>
              <a:t>Month</a:t>
            </a:r>
            <a:endParaRPr lang="en-US" sz="3800" dirty="0"/>
          </a:p>
        </p:txBody>
      </p:sp>
      <p:sp>
        <p:nvSpPr>
          <p:cNvPr id="43" name="Triangle 42"/>
          <p:cNvSpPr/>
          <p:nvPr/>
        </p:nvSpPr>
        <p:spPr>
          <a:xfrm rot="10800000" flipV="1">
            <a:off x="1067767" y="36718846"/>
            <a:ext cx="544514" cy="253124"/>
          </a:xfrm>
          <a:prstGeom prst="triangle">
            <a:avLst/>
          </a:prstGeom>
          <a:solidFill>
            <a:schemeClr val="bg1"/>
          </a:solidFill>
          <a:ln>
            <a:solidFill>
              <a:srgbClr val="00905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p:cNvSpPr txBox="1"/>
          <p:nvPr/>
        </p:nvSpPr>
        <p:spPr>
          <a:xfrm rot="16200000">
            <a:off x="-2352462" y="29180479"/>
            <a:ext cx="6320833" cy="646331"/>
          </a:xfrm>
          <a:prstGeom prst="rect">
            <a:avLst/>
          </a:prstGeom>
          <a:noFill/>
        </p:spPr>
        <p:txBody>
          <a:bodyPr wrap="none" rtlCol="0">
            <a:spAutoFit/>
          </a:bodyPr>
          <a:lstStyle/>
          <a:p>
            <a:r>
              <a:rPr lang="en-US" sz="3600" dirty="0" smtClean="0"/>
              <a:t>MODIS detections / per HMS fire</a:t>
            </a:r>
            <a:endParaRPr lang="en-US" sz="3600" dirty="0"/>
          </a:p>
        </p:txBody>
      </p:sp>
      <p:sp>
        <p:nvSpPr>
          <p:cNvPr id="50" name="TextBox 49"/>
          <p:cNvSpPr txBox="1"/>
          <p:nvPr/>
        </p:nvSpPr>
        <p:spPr>
          <a:xfrm>
            <a:off x="315304" y="37008798"/>
            <a:ext cx="15763009" cy="4770537"/>
          </a:xfrm>
          <a:prstGeom prst="rect">
            <a:avLst/>
          </a:prstGeom>
          <a:noFill/>
        </p:spPr>
        <p:txBody>
          <a:bodyPr wrap="square" rtlCol="0">
            <a:spAutoFit/>
          </a:bodyPr>
          <a:lstStyle/>
          <a:p>
            <a:r>
              <a:rPr lang="en-US" sz="3800" dirty="0" smtClean="0"/>
              <a:t>   This figure shows the monthly distribution of the number of MODIS detections that fall within 4km of an HMS fire (n=670,000). The box plots show the 2.5, 25,50, 75, and 97.5 percentile values for a given month. The percent given in the title of each panel indicates the percentage of HMS fires that have no corresponding MODIS detections. This percentage could be thought of as the added value of the HMS for a given region, fires that would not be included in an air quality forecasts without the help of the human analyst. HMS and MODIS data shown in this and all following plots ranges from 2006 to 2015. </a:t>
            </a:r>
            <a:endParaRPr lang="en-US" sz="3800" dirty="0"/>
          </a:p>
        </p:txBody>
      </p:sp>
      <p:pic>
        <p:nvPicPr>
          <p:cNvPr id="56" name="Picture 5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319625" y="6122022"/>
            <a:ext cx="15270480" cy="15270480"/>
          </a:xfrm>
          <a:prstGeom prst="rect">
            <a:avLst/>
          </a:prstGeom>
        </p:spPr>
      </p:pic>
      <p:sp>
        <p:nvSpPr>
          <p:cNvPr id="52" name="Oval 51"/>
          <p:cNvSpPr>
            <a:spLocks/>
          </p:cNvSpPr>
          <p:nvPr/>
        </p:nvSpPr>
        <p:spPr>
          <a:xfrm flipH="1">
            <a:off x="16584419" y="4729650"/>
            <a:ext cx="1843406" cy="1847088"/>
          </a:xfrm>
          <a:prstGeom prst="ellipse">
            <a:avLst/>
          </a:prstGeom>
          <a:solidFill>
            <a:srgbClr val="009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endParaRPr lang="en-US" dirty="0"/>
          </a:p>
        </p:txBody>
      </p:sp>
      <p:sp>
        <p:nvSpPr>
          <p:cNvPr id="57" name="TextBox 56"/>
          <p:cNvSpPr txBox="1"/>
          <p:nvPr/>
        </p:nvSpPr>
        <p:spPr>
          <a:xfrm>
            <a:off x="17319625" y="21845993"/>
            <a:ext cx="15326590" cy="3016210"/>
          </a:xfrm>
          <a:prstGeom prst="rect">
            <a:avLst/>
          </a:prstGeom>
          <a:noFill/>
        </p:spPr>
        <p:txBody>
          <a:bodyPr wrap="square" rtlCol="0">
            <a:spAutoFit/>
          </a:bodyPr>
          <a:lstStyle/>
          <a:p>
            <a:r>
              <a:rPr lang="en-US" sz="3800" dirty="0" smtClean="0"/>
              <a:t>This plot shows the relationship between the duration of HMS fires and the mean fire radiative power (FRP) of MODIS detections that were within 4 km of them. In general FRP is bigger for longer lasting HMS fires, but the proportionality changes by region. Notice that the y-axis is not the same for all regions.</a:t>
            </a:r>
            <a:endParaRPr lang="en-US" sz="3800" dirty="0"/>
          </a:p>
        </p:txBody>
      </p:sp>
      <p:sp>
        <p:nvSpPr>
          <p:cNvPr id="58" name="Rounded Rectangle 57"/>
          <p:cNvSpPr/>
          <p:nvPr/>
        </p:nvSpPr>
        <p:spPr>
          <a:xfrm>
            <a:off x="17098239" y="21845993"/>
            <a:ext cx="15547976" cy="3029546"/>
          </a:xfrm>
          <a:prstGeom prst="roundRect">
            <a:avLst/>
          </a:prstGeom>
          <a:noFill/>
          <a:ln>
            <a:solidFill>
              <a:srgbClr val="00905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riangle 58"/>
          <p:cNvSpPr/>
          <p:nvPr/>
        </p:nvSpPr>
        <p:spPr>
          <a:xfrm rot="10800000" flipV="1">
            <a:off x="17776823" y="21562112"/>
            <a:ext cx="544514" cy="253124"/>
          </a:xfrm>
          <a:prstGeom prst="triangle">
            <a:avLst/>
          </a:prstGeom>
          <a:solidFill>
            <a:schemeClr val="bg1"/>
          </a:solidFill>
          <a:ln>
            <a:solidFill>
              <a:srgbClr val="00905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rot="16200000">
            <a:off x="16458911" y="13062295"/>
            <a:ext cx="885179" cy="646331"/>
          </a:xfrm>
          <a:prstGeom prst="rect">
            <a:avLst/>
          </a:prstGeom>
          <a:noFill/>
        </p:spPr>
        <p:txBody>
          <a:bodyPr wrap="none" rtlCol="0">
            <a:spAutoFit/>
          </a:bodyPr>
          <a:lstStyle/>
          <a:p>
            <a:r>
              <a:rPr lang="en-US" sz="3600" dirty="0" smtClean="0"/>
              <a:t>FRP</a:t>
            </a:r>
            <a:endParaRPr lang="en-US" sz="3600" dirty="0"/>
          </a:p>
        </p:txBody>
      </p:sp>
      <p:sp>
        <p:nvSpPr>
          <p:cNvPr id="61" name="TextBox 60"/>
          <p:cNvSpPr txBox="1"/>
          <p:nvPr/>
        </p:nvSpPr>
        <p:spPr>
          <a:xfrm>
            <a:off x="22882488" y="21185487"/>
            <a:ext cx="4584909" cy="646331"/>
          </a:xfrm>
          <a:prstGeom prst="rect">
            <a:avLst/>
          </a:prstGeom>
          <a:noFill/>
        </p:spPr>
        <p:txBody>
          <a:bodyPr wrap="none" rtlCol="0">
            <a:spAutoFit/>
          </a:bodyPr>
          <a:lstStyle/>
          <a:p>
            <a:r>
              <a:rPr lang="en-US" sz="3600" dirty="0" smtClean="0"/>
              <a:t>HMS Fire Duration (</a:t>
            </a:r>
            <a:r>
              <a:rPr lang="en-US" sz="3600" dirty="0" err="1" smtClean="0"/>
              <a:t>hrs</a:t>
            </a:r>
            <a:r>
              <a:rPr lang="en-US" sz="3600" dirty="0" smtClean="0"/>
              <a:t>)</a:t>
            </a:r>
            <a:endParaRPr lang="en-US" sz="3600" dirty="0"/>
          </a:p>
        </p:txBody>
      </p:sp>
      <p:pic>
        <p:nvPicPr>
          <p:cNvPr id="62" name="Picture 6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7263624" y="25867836"/>
            <a:ext cx="15270480" cy="15270480"/>
          </a:xfrm>
          <a:prstGeom prst="rect">
            <a:avLst/>
          </a:prstGeom>
        </p:spPr>
      </p:pic>
      <p:sp>
        <p:nvSpPr>
          <p:cNvPr id="64" name="TextBox 63"/>
          <p:cNvSpPr txBox="1"/>
          <p:nvPr/>
        </p:nvSpPr>
        <p:spPr>
          <a:xfrm>
            <a:off x="17263623" y="40943477"/>
            <a:ext cx="15348398" cy="1261885"/>
          </a:xfrm>
          <a:prstGeom prst="rect">
            <a:avLst/>
          </a:prstGeom>
          <a:noFill/>
        </p:spPr>
        <p:txBody>
          <a:bodyPr wrap="square" rtlCol="0">
            <a:spAutoFit/>
          </a:bodyPr>
          <a:lstStyle/>
          <a:p>
            <a:r>
              <a:rPr lang="en-US" sz="3800" dirty="0" smtClean="0"/>
              <a:t>This figure shows the MODIS fire detection confidence is generally high for MODIS detections within 4 km of HMS fires. </a:t>
            </a:r>
            <a:endParaRPr lang="en-US" sz="3800" dirty="0"/>
          </a:p>
        </p:txBody>
      </p:sp>
      <p:sp>
        <p:nvSpPr>
          <p:cNvPr id="65" name="Triangle 64"/>
          <p:cNvSpPr/>
          <p:nvPr/>
        </p:nvSpPr>
        <p:spPr>
          <a:xfrm rot="10800000" flipV="1">
            <a:off x="17883311" y="40621108"/>
            <a:ext cx="544514" cy="253124"/>
          </a:xfrm>
          <a:prstGeom prst="triangle">
            <a:avLst/>
          </a:prstGeom>
          <a:solidFill>
            <a:schemeClr val="bg1"/>
          </a:solidFill>
          <a:ln>
            <a:solidFill>
              <a:srgbClr val="00905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extBox 65"/>
          <p:cNvSpPr txBox="1"/>
          <p:nvPr/>
        </p:nvSpPr>
        <p:spPr>
          <a:xfrm>
            <a:off x="17883310" y="25126200"/>
            <a:ext cx="14650794" cy="1015663"/>
          </a:xfrm>
          <a:prstGeom prst="rect">
            <a:avLst/>
          </a:prstGeom>
          <a:noFill/>
        </p:spPr>
        <p:txBody>
          <a:bodyPr wrap="square" rtlCol="0">
            <a:spAutoFit/>
          </a:bodyPr>
          <a:lstStyle/>
          <a:p>
            <a:r>
              <a:rPr lang="en-US" sz="6000" b="1" dirty="0" smtClean="0">
                <a:solidFill>
                  <a:schemeClr val="bg1"/>
                </a:solidFill>
              </a:rPr>
              <a:t>MODIS confidence is high when near HMS</a:t>
            </a:r>
            <a:endParaRPr lang="en-US" sz="6000" b="1" dirty="0">
              <a:solidFill>
                <a:schemeClr val="bg1"/>
              </a:solidFill>
            </a:endParaRPr>
          </a:p>
        </p:txBody>
      </p:sp>
      <p:sp>
        <p:nvSpPr>
          <p:cNvPr id="69" name="Oval 68"/>
          <p:cNvSpPr>
            <a:spLocks/>
          </p:cNvSpPr>
          <p:nvPr/>
        </p:nvSpPr>
        <p:spPr>
          <a:xfrm flipH="1">
            <a:off x="16078313" y="24800373"/>
            <a:ext cx="1843406" cy="1847088"/>
          </a:xfrm>
          <a:prstGeom prst="ellipse">
            <a:avLst/>
          </a:prstGeom>
          <a:solidFill>
            <a:srgbClr val="009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4</a:t>
            </a:r>
            <a:endParaRPr lang="en-US" dirty="0"/>
          </a:p>
        </p:txBody>
      </p:sp>
    </p:spTree>
    <p:extLst>
      <p:ext uri="{BB962C8B-B14F-4D97-AF65-F5344CB8AC3E}">
        <p14:creationId xmlns:p14="http://schemas.microsoft.com/office/powerpoint/2010/main" val="76899467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5544</TotalTime>
  <Words>469</Words>
  <Application>Microsoft Macintosh PowerPoint</Application>
  <PresentationFormat>Custom</PresentationFormat>
  <Paragraphs>27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Calibri Light</vt:lpstr>
      <vt:lpstr>Arial</vt:lpstr>
      <vt:lpstr>Office Theme</vt:lpstr>
      <vt:lpstr>Insights on the relationship between MODIS hotspot detections and fires that trigger NWS smoke forecasts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Insights on the relationship between MODIS and VIIRS hotspot detections and NWS smoke forecasts</dc:title>
  <dc:creator>Brey,Steven</dc:creator>
  <cp:lastModifiedBy>Brey,Steven</cp:lastModifiedBy>
  <cp:revision>69</cp:revision>
  <cp:lastPrinted>2017-05-05T22:19:52Z</cp:lastPrinted>
  <dcterms:created xsi:type="dcterms:W3CDTF">2017-05-04T17:26:48Z</dcterms:created>
  <dcterms:modified xsi:type="dcterms:W3CDTF">2017-05-08T14:32:02Z</dcterms:modified>
</cp:coreProperties>
</file>

<file path=docProps/thumbnail.jpeg>
</file>